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7" r:id="rId2"/>
    <p:sldId id="276" r:id="rId3"/>
    <p:sldId id="293" r:id="rId4"/>
    <p:sldId id="278" r:id="rId5"/>
    <p:sldId id="287" r:id="rId6"/>
    <p:sldId id="288" r:id="rId7"/>
    <p:sldId id="289" r:id="rId8"/>
    <p:sldId id="279" r:id="rId9"/>
    <p:sldId id="280" r:id="rId10"/>
    <p:sldId id="273" r:id="rId11"/>
    <p:sldId id="282" r:id="rId12"/>
    <p:sldId id="277" r:id="rId13"/>
    <p:sldId id="291" r:id="rId14"/>
    <p:sldId id="286" r:id="rId15"/>
    <p:sldId id="268" r:id="rId16"/>
    <p:sldId id="290" r:id="rId17"/>
    <p:sldId id="327" r:id="rId18"/>
    <p:sldId id="292" r:id="rId19"/>
    <p:sldId id="323" r:id="rId20"/>
    <p:sldId id="269" r:id="rId21"/>
    <p:sldId id="264" r:id="rId22"/>
    <p:sldId id="266" r:id="rId23"/>
    <p:sldId id="281" r:id="rId24"/>
    <p:sldId id="284" r:id="rId25"/>
    <p:sldId id="283" r:id="rId26"/>
    <p:sldId id="301" r:id="rId27"/>
    <p:sldId id="298" r:id="rId28"/>
    <p:sldId id="319" r:id="rId29"/>
    <p:sldId id="305" r:id="rId30"/>
    <p:sldId id="267" r:id="rId31"/>
    <p:sldId id="270" r:id="rId32"/>
    <p:sldId id="271" r:id="rId33"/>
    <p:sldId id="272" r:id="rId34"/>
    <p:sldId id="257" r:id="rId35"/>
    <p:sldId id="258" r:id="rId36"/>
    <p:sldId id="259" r:id="rId37"/>
    <p:sldId id="260" r:id="rId38"/>
    <p:sldId id="261"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300486-738A-4058-84A2-9A867EFE0FBA}"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771AD-5F99-410C-AFB3-046F1737F1F3}" type="slidenum">
              <a:rPr lang="en-US" smtClean="0"/>
              <a:t>‹#›</a:t>
            </a:fld>
            <a:endParaRPr lang="en-US"/>
          </a:p>
        </p:txBody>
      </p:sp>
    </p:spTree>
    <p:extLst>
      <p:ext uri="{BB962C8B-B14F-4D97-AF65-F5344CB8AC3E}">
        <p14:creationId xmlns:p14="http://schemas.microsoft.com/office/powerpoint/2010/main" val="1998025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300486-738A-4058-84A2-9A867EFE0FBA}"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771AD-5F99-410C-AFB3-046F1737F1F3}" type="slidenum">
              <a:rPr lang="en-US" smtClean="0"/>
              <a:t>‹#›</a:t>
            </a:fld>
            <a:endParaRPr lang="en-US"/>
          </a:p>
        </p:txBody>
      </p:sp>
    </p:spTree>
    <p:extLst>
      <p:ext uri="{BB962C8B-B14F-4D97-AF65-F5344CB8AC3E}">
        <p14:creationId xmlns:p14="http://schemas.microsoft.com/office/powerpoint/2010/main" val="326255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300486-738A-4058-84A2-9A867EFE0FBA}"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771AD-5F99-410C-AFB3-046F1737F1F3}" type="slidenum">
              <a:rPr lang="en-US" smtClean="0"/>
              <a:t>‹#›</a:t>
            </a:fld>
            <a:endParaRPr lang="en-US"/>
          </a:p>
        </p:txBody>
      </p:sp>
    </p:spTree>
    <p:extLst>
      <p:ext uri="{BB962C8B-B14F-4D97-AF65-F5344CB8AC3E}">
        <p14:creationId xmlns:p14="http://schemas.microsoft.com/office/powerpoint/2010/main" val="3719433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300486-738A-4058-84A2-9A867EFE0FBA}"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771AD-5F99-410C-AFB3-046F1737F1F3}" type="slidenum">
              <a:rPr lang="en-US" smtClean="0"/>
              <a:t>‹#›</a:t>
            </a:fld>
            <a:endParaRPr lang="en-US"/>
          </a:p>
        </p:txBody>
      </p:sp>
    </p:spTree>
    <p:extLst>
      <p:ext uri="{BB962C8B-B14F-4D97-AF65-F5344CB8AC3E}">
        <p14:creationId xmlns:p14="http://schemas.microsoft.com/office/powerpoint/2010/main" val="1674199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300486-738A-4058-84A2-9A867EFE0FBA}"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771AD-5F99-410C-AFB3-046F1737F1F3}" type="slidenum">
              <a:rPr lang="en-US" smtClean="0"/>
              <a:t>‹#›</a:t>
            </a:fld>
            <a:endParaRPr lang="en-US"/>
          </a:p>
        </p:txBody>
      </p:sp>
    </p:spTree>
    <p:extLst>
      <p:ext uri="{BB962C8B-B14F-4D97-AF65-F5344CB8AC3E}">
        <p14:creationId xmlns:p14="http://schemas.microsoft.com/office/powerpoint/2010/main" val="489105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300486-738A-4058-84A2-9A867EFE0FBA}" type="datetimeFigureOut">
              <a:rPr lang="en-US" smtClean="0"/>
              <a:t>9/12/2018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771AD-5F99-410C-AFB3-046F1737F1F3}" type="slidenum">
              <a:rPr lang="en-US" smtClean="0"/>
              <a:t>‹#›</a:t>
            </a:fld>
            <a:endParaRPr lang="en-US"/>
          </a:p>
        </p:txBody>
      </p:sp>
    </p:spTree>
    <p:extLst>
      <p:ext uri="{BB962C8B-B14F-4D97-AF65-F5344CB8AC3E}">
        <p14:creationId xmlns:p14="http://schemas.microsoft.com/office/powerpoint/2010/main" val="3864319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300486-738A-4058-84A2-9A867EFE0FBA}" type="datetimeFigureOut">
              <a:rPr lang="en-US" smtClean="0"/>
              <a:t>9/12/2018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B771AD-5F99-410C-AFB3-046F1737F1F3}" type="slidenum">
              <a:rPr lang="en-US" smtClean="0"/>
              <a:t>‹#›</a:t>
            </a:fld>
            <a:endParaRPr lang="en-US"/>
          </a:p>
        </p:txBody>
      </p:sp>
    </p:spTree>
    <p:extLst>
      <p:ext uri="{BB962C8B-B14F-4D97-AF65-F5344CB8AC3E}">
        <p14:creationId xmlns:p14="http://schemas.microsoft.com/office/powerpoint/2010/main" val="400489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300486-738A-4058-84A2-9A867EFE0FBA}" type="datetimeFigureOut">
              <a:rPr lang="en-US" smtClean="0"/>
              <a:t>9/12/2018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B771AD-5F99-410C-AFB3-046F1737F1F3}" type="slidenum">
              <a:rPr lang="en-US" smtClean="0"/>
              <a:t>‹#›</a:t>
            </a:fld>
            <a:endParaRPr lang="en-US"/>
          </a:p>
        </p:txBody>
      </p:sp>
    </p:spTree>
    <p:extLst>
      <p:ext uri="{BB962C8B-B14F-4D97-AF65-F5344CB8AC3E}">
        <p14:creationId xmlns:p14="http://schemas.microsoft.com/office/powerpoint/2010/main" val="410597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00486-738A-4058-84A2-9A867EFE0FBA}" type="datetimeFigureOut">
              <a:rPr lang="en-US" smtClean="0"/>
              <a:t>9/12/2018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B771AD-5F99-410C-AFB3-046F1737F1F3}" type="slidenum">
              <a:rPr lang="en-US" smtClean="0"/>
              <a:t>‹#›</a:t>
            </a:fld>
            <a:endParaRPr lang="en-US"/>
          </a:p>
        </p:txBody>
      </p:sp>
    </p:spTree>
    <p:extLst>
      <p:ext uri="{BB962C8B-B14F-4D97-AF65-F5344CB8AC3E}">
        <p14:creationId xmlns:p14="http://schemas.microsoft.com/office/powerpoint/2010/main" val="1435208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300486-738A-4058-84A2-9A867EFE0FBA}" type="datetimeFigureOut">
              <a:rPr lang="en-US" smtClean="0"/>
              <a:t>9/12/2018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771AD-5F99-410C-AFB3-046F1737F1F3}" type="slidenum">
              <a:rPr lang="en-US" smtClean="0"/>
              <a:t>‹#›</a:t>
            </a:fld>
            <a:endParaRPr lang="en-US"/>
          </a:p>
        </p:txBody>
      </p:sp>
    </p:spTree>
    <p:extLst>
      <p:ext uri="{BB962C8B-B14F-4D97-AF65-F5344CB8AC3E}">
        <p14:creationId xmlns:p14="http://schemas.microsoft.com/office/powerpoint/2010/main" val="2619284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300486-738A-4058-84A2-9A867EFE0FBA}" type="datetimeFigureOut">
              <a:rPr lang="en-US" smtClean="0"/>
              <a:t>9/12/2018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771AD-5F99-410C-AFB3-046F1737F1F3}" type="slidenum">
              <a:rPr lang="en-US" smtClean="0"/>
              <a:t>‹#›</a:t>
            </a:fld>
            <a:endParaRPr lang="en-US"/>
          </a:p>
        </p:txBody>
      </p:sp>
    </p:spTree>
    <p:extLst>
      <p:ext uri="{BB962C8B-B14F-4D97-AF65-F5344CB8AC3E}">
        <p14:creationId xmlns:p14="http://schemas.microsoft.com/office/powerpoint/2010/main" val="450432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00486-738A-4058-84A2-9A867EFE0FBA}" type="datetimeFigureOut">
              <a:rPr lang="en-US" smtClean="0"/>
              <a:t>9/12/2018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B771AD-5F99-410C-AFB3-046F1737F1F3}" type="slidenum">
              <a:rPr lang="en-US" smtClean="0"/>
              <a:t>‹#›</a:t>
            </a:fld>
            <a:endParaRPr lang="en-US"/>
          </a:p>
        </p:txBody>
      </p:sp>
    </p:spTree>
    <p:extLst>
      <p:ext uri="{BB962C8B-B14F-4D97-AF65-F5344CB8AC3E}">
        <p14:creationId xmlns:p14="http://schemas.microsoft.com/office/powerpoint/2010/main" val="2526225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zCcuAe3q9Fw" TargetMode="External"/><Relationship Id="rId2" Type="http://schemas.openxmlformats.org/officeDocument/2006/relationships/hyperlink" Target="https://faceyourmanga.com/" TargetMode="External"/><Relationship Id="rId1" Type="http://schemas.openxmlformats.org/officeDocument/2006/relationships/slideLayout" Target="../slideLayouts/slideLayout7.xml"/><Relationship Id="rId4" Type="http://schemas.openxmlformats.org/officeDocument/2006/relationships/hyperlink" Target="https://www.youtube.com/watch?v=b9oP3qWPuiY"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81" y="762000"/>
            <a:ext cx="9087039" cy="1246495"/>
          </a:xfrm>
          <a:prstGeom prst="rect">
            <a:avLst/>
          </a:prstGeom>
        </p:spPr>
        <p:txBody>
          <a:bodyPr wrap="none">
            <a:spAutoFit/>
          </a:bodyPr>
          <a:lstStyle/>
          <a:p>
            <a:r>
              <a:rPr lang="en-US" sz="7500" dirty="0"/>
              <a:t>https://goo.gl/rWuPh9</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438400"/>
            <a:ext cx="6575058" cy="2893026"/>
          </a:xfrm>
          <a:prstGeom prst="rect">
            <a:avLst/>
          </a:prstGeom>
        </p:spPr>
      </p:pic>
    </p:spTree>
    <p:extLst>
      <p:ext uri="{BB962C8B-B14F-4D97-AF65-F5344CB8AC3E}">
        <p14:creationId xmlns:p14="http://schemas.microsoft.com/office/powerpoint/2010/main" val="41804131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0" y="762000"/>
            <a:ext cx="3962400" cy="5078313"/>
          </a:xfrm>
          <a:prstGeom prst="rect">
            <a:avLst/>
          </a:prstGeom>
        </p:spPr>
        <p:txBody>
          <a:bodyPr wrap="square">
            <a:spAutoFit/>
          </a:bodyPr>
          <a:lstStyle/>
          <a:p>
            <a:pPr algn="ctr"/>
            <a:r>
              <a:rPr lang="en-US" dirty="0"/>
              <a:t>What is the Difference Between Anime and Manga? </a:t>
            </a:r>
            <a:endParaRPr lang="en-US" dirty="0" smtClean="0"/>
          </a:p>
          <a:p>
            <a:pPr algn="ctr"/>
            <a:endParaRPr lang="en-US" dirty="0"/>
          </a:p>
          <a:p>
            <a:pPr algn="ctr"/>
            <a:r>
              <a:rPr lang="en-US" dirty="0" smtClean="0"/>
              <a:t>There </a:t>
            </a:r>
            <a:r>
              <a:rPr lang="en-US" dirty="0"/>
              <a:t>is a big difference between Anime and Manga and don't make the mistake of getting them confused.</a:t>
            </a:r>
          </a:p>
          <a:p>
            <a:pPr algn="ctr"/>
            <a:endParaRPr lang="en-US" dirty="0"/>
          </a:p>
          <a:p>
            <a:pPr algn="ctr"/>
            <a:r>
              <a:rPr lang="en-US" dirty="0"/>
              <a:t>According to Wikipedia, Anime is "a term used to refer to Japanese animated productions featuring hand-drawn or computer animation" and Manga are "comics created in Japan, or by Japanese creators in the Japanese language, conforming to a style developed in Japan in the late 19th century." So basically, in very simple terms, Anime is a cartoon and Manga is a comic.</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4093"/>
            <a:ext cx="4572000"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81017" y="6468218"/>
            <a:ext cx="1714765" cy="369332"/>
          </a:xfrm>
          <a:prstGeom prst="rect">
            <a:avLst/>
          </a:prstGeom>
        </p:spPr>
        <p:txBody>
          <a:bodyPr wrap="none">
            <a:spAutoFit/>
          </a:bodyPr>
          <a:lstStyle/>
          <a:p>
            <a:r>
              <a:rPr lang="en-US" dirty="0"/>
              <a:t>Rochelle </a:t>
            </a:r>
            <a:r>
              <a:rPr lang="en-US" dirty="0" err="1"/>
              <a:t>Cavane</a:t>
            </a:r>
            <a:endParaRPr lang="en-US" dirty="0"/>
          </a:p>
        </p:txBody>
      </p:sp>
    </p:spTree>
    <p:extLst>
      <p:ext uri="{BB962C8B-B14F-4D97-AF65-F5344CB8AC3E}">
        <p14:creationId xmlns:p14="http://schemas.microsoft.com/office/powerpoint/2010/main" val="34938227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3804145"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733800" y="221545"/>
            <a:ext cx="5334000" cy="6186309"/>
          </a:xfrm>
          <a:prstGeom prst="rect">
            <a:avLst/>
          </a:prstGeom>
        </p:spPr>
        <p:txBody>
          <a:bodyPr wrap="square">
            <a:spAutoFit/>
          </a:bodyPr>
          <a:lstStyle/>
          <a:p>
            <a:r>
              <a:rPr lang="en-US" b="1" dirty="0">
                <a:solidFill>
                  <a:srgbClr val="7030A0"/>
                </a:solidFill>
              </a:rPr>
              <a:t>Hair - </a:t>
            </a:r>
            <a:r>
              <a:rPr lang="en-US" dirty="0"/>
              <a:t>Manga hair is simple, without defined strands. It is frequently unnatural in color and the style defines the personality of the character. For example, pink hair is used on a cute, bubbly girl. Blue hair signifies a character that has a lot of youthful energy and black or brown hair is considered average. Spiky, wild hair commonly signifies an adventurous spirit. </a:t>
            </a:r>
            <a:endParaRPr lang="en-US" dirty="0" smtClean="0"/>
          </a:p>
          <a:p>
            <a:endParaRPr lang="en-US" dirty="0" smtClean="0"/>
          </a:p>
          <a:p>
            <a:r>
              <a:rPr lang="en-US" b="1" dirty="0" smtClean="0">
                <a:solidFill>
                  <a:srgbClr val="7030A0"/>
                </a:solidFill>
              </a:rPr>
              <a:t>Eyes </a:t>
            </a:r>
            <a:r>
              <a:rPr lang="en-US" b="1" dirty="0">
                <a:solidFill>
                  <a:srgbClr val="7030A0"/>
                </a:solidFill>
              </a:rPr>
              <a:t>- </a:t>
            </a:r>
            <a:r>
              <a:rPr lang="en-US" dirty="0"/>
              <a:t>Manga eyes, when open, are drawn enormously large with white reflective patches. Laughing or crying eyes are often shown as simple arcs, with an eyelash or two for definition. </a:t>
            </a:r>
            <a:endParaRPr lang="en-US" dirty="0" smtClean="0"/>
          </a:p>
          <a:p>
            <a:endParaRPr lang="en-US" dirty="0" smtClean="0"/>
          </a:p>
          <a:p>
            <a:r>
              <a:rPr lang="en-US" b="1" dirty="0" smtClean="0">
                <a:solidFill>
                  <a:srgbClr val="7030A0"/>
                </a:solidFill>
              </a:rPr>
              <a:t>Noses </a:t>
            </a:r>
            <a:r>
              <a:rPr lang="en-US" b="1" dirty="0">
                <a:solidFill>
                  <a:srgbClr val="7030A0"/>
                </a:solidFill>
              </a:rPr>
              <a:t>- </a:t>
            </a:r>
            <a:r>
              <a:rPr lang="en-US" dirty="0"/>
              <a:t>Manga noses are barely there or completely non-existent. </a:t>
            </a:r>
            <a:endParaRPr lang="en-US" dirty="0" smtClean="0"/>
          </a:p>
          <a:p>
            <a:endParaRPr lang="en-US" dirty="0" smtClean="0"/>
          </a:p>
          <a:p>
            <a:r>
              <a:rPr lang="en-US" b="1" dirty="0" smtClean="0">
                <a:solidFill>
                  <a:srgbClr val="7030A0"/>
                </a:solidFill>
              </a:rPr>
              <a:t>Mouths </a:t>
            </a:r>
            <a:r>
              <a:rPr lang="en-US" b="1" dirty="0">
                <a:solidFill>
                  <a:srgbClr val="7030A0"/>
                </a:solidFill>
              </a:rPr>
              <a:t>-</a:t>
            </a:r>
            <a:r>
              <a:rPr lang="en-US" dirty="0">
                <a:solidFill>
                  <a:srgbClr val="7030A0"/>
                </a:solidFill>
              </a:rPr>
              <a:t> </a:t>
            </a:r>
            <a:r>
              <a:rPr lang="en-US" dirty="0"/>
              <a:t>Manga mouths are tiny when closed and huge when open. Details such as lips are usually ignored. Traditional Japanese culture considers showing teeth to be impolite so most Manga characters smile without showing teeth and cover their mouths politely when laughing.</a:t>
            </a:r>
          </a:p>
        </p:txBody>
      </p:sp>
    </p:spTree>
    <p:extLst>
      <p:ext uri="{BB962C8B-B14F-4D97-AF65-F5344CB8AC3E}">
        <p14:creationId xmlns:p14="http://schemas.microsoft.com/office/powerpoint/2010/main" val="21575132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428625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508000"/>
            <a:ext cx="4286250"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2819400"/>
            <a:ext cx="428625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133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600" y="152400"/>
            <a:ext cx="5791200" cy="6463308"/>
          </a:xfrm>
          <a:prstGeom prst="rect">
            <a:avLst/>
          </a:prstGeom>
        </p:spPr>
        <p:txBody>
          <a:bodyPr wrap="square">
            <a:spAutoFit/>
          </a:bodyPr>
          <a:lstStyle/>
          <a:p>
            <a:r>
              <a:rPr lang="en-US" b="1" i="1" dirty="0" err="1" smtClean="0">
                <a:solidFill>
                  <a:srgbClr val="222222"/>
                </a:solidFill>
                <a:latin typeface="Arial"/>
              </a:rPr>
              <a:t>Shōjo</a:t>
            </a:r>
            <a:r>
              <a:rPr lang="en-US" dirty="0">
                <a:solidFill>
                  <a:srgbClr val="222222"/>
                </a:solidFill>
                <a:latin typeface="Arial"/>
              </a:rPr>
              <a:t> </a:t>
            </a:r>
            <a:r>
              <a:rPr lang="en-US" dirty="0" smtClean="0">
                <a:solidFill>
                  <a:srgbClr val="222222"/>
                </a:solidFill>
                <a:latin typeface="Arial"/>
              </a:rPr>
              <a:t>is</a:t>
            </a:r>
            <a:r>
              <a:rPr lang="en-US" dirty="0">
                <a:solidFill>
                  <a:srgbClr val="222222"/>
                </a:solidFill>
                <a:latin typeface="Arial"/>
              </a:rPr>
              <a:t> </a:t>
            </a:r>
            <a:r>
              <a:rPr lang="en-US" dirty="0">
                <a:latin typeface="Arial"/>
              </a:rPr>
              <a:t>manga </a:t>
            </a:r>
            <a:r>
              <a:rPr lang="en-US" dirty="0" smtClean="0">
                <a:latin typeface="Arial"/>
              </a:rPr>
              <a:t>aimed at teen and preteen females and literally means "young </a:t>
            </a:r>
            <a:r>
              <a:rPr lang="en-US" dirty="0">
                <a:latin typeface="Arial"/>
              </a:rPr>
              <a:t>woman". </a:t>
            </a:r>
            <a:r>
              <a:rPr lang="en-US" dirty="0" smtClean="0">
                <a:latin typeface="Arial"/>
              </a:rPr>
              <a:t> </a:t>
            </a:r>
            <a:r>
              <a:rPr lang="en-US" dirty="0" err="1" smtClean="0">
                <a:latin typeface="Arial"/>
              </a:rPr>
              <a:t>Shōjo</a:t>
            </a:r>
            <a:r>
              <a:rPr lang="en-US" dirty="0" smtClean="0">
                <a:latin typeface="Arial"/>
              </a:rPr>
              <a:t> </a:t>
            </a:r>
            <a:r>
              <a:rPr lang="en-US" dirty="0">
                <a:latin typeface="Arial"/>
              </a:rPr>
              <a:t>manga </a:t>
            </a:r>
            <a:r>
              <a:rPr lang="en-US" dirty="0" smtClean="0">
                <a:latin typeface="Arial"/>
              </a:rPr>
              <a:t>tends </a:t>
            </a:r>
            <a:r>
              <a:rPr lang="en-US" dirty="0">
                <a:latin typeface="Arial"/>
              </a:rPr>
              <a:t>to have female leads, romantic subplots and resolutions involving personal growth. This doesn't mean </a:t>
            </a:r>
            <a:r>
              <a:rPr lang="en-US" dirty="0" err="1">
                <a:latin typeface="Arial"/>
              </a:rPr>
              <a:t>Shōjo</a:t>
            </a:r>
            <a:r>
              <a:rPr lang="en-US" dirty="0">
                <a:latin typeface="Arial"/>
              </a:rPr>
              <a:t> is devoid of action, though. In addition to more traditional romance stories, </a:t>
            </a:r>
            <a:r>
              <a:rPr lang="en-US" dirty="0" err="1">
                <a:latin typeface="Arial"/>
              </a:rPr>
              <a:t>Shōjo</a:t>
            </a:r>
            <a:r>
              <a:rPr lang="en-US" dirty="0">
                <a:latin typeface="Arial"/>
              </a:rPr>
              <a:t> can include tales of </a:t>
            </a:r>
            <a:r>
              <a:rPr lang="en-US" dirty="0" smtClean="0">
                <a:latin typeface="Arial"/>
              </a:rPr>
              <a:t>strong and heroic girls too!</a:t>
            </a:r>
          </a:p>
          <a:p>
            <a:endParaRPr lang="en-US" dirty="0" smtClean="0">
              <a:latin typeface="Arial"/>
            </a:endParaRPr>
          </a:p>
          <a:p>
            <a:r>
              <a:rPr lang="en-US" b="1" i="1" dirty="0" err="1">
                <a:latin typeface="Arial"/>
              </a:rPr>
              <a:t>Shōnen</a:t>
            </a:r>
            <a:r>
              <a:rPr lang="en-US" dirty="0">
                <a:latin typeface="Arial"/>
              </a:rPr>
              <a:t> </a:t>
            </a:r>
            <a:r>
              <a:rPr lang="en-US" dirty="0" smtClean="0">
                <a:latin typeface="Arial"/>
              </a:rPr>
              <a:t>is manga for teen </a:t>
            </a:r>
            <a:r>
              <a:rPr lang="en-US" dirty="0">
                <a:latin typeface="Arial"/>
              </a:rPr>
              <a:t>males. </a:t>
            </a:r>
            <a:r>
              <a:rPr lang="en-US" dirty="0" err="1">
                <a:latin typeface="Arial"/>
              </a:rPr>
              <a:t>Shōnen</a:t>
            </a:r>
            <a:r>
              <a:rPr lang="en-US" dirty="0">
                <a:latin typeface="Arial"/>
              </a:rPr>
              <a:t> manga is the most popular form of manga primarily intended for boys between the ages of 12 to 18. </a:t>
            </a:r>
            <a:r>
              <a:rPr lang="en-US" dirty="0" err="1">
                <a:latin typeface="Arial"/>
              </a:rPr>
              <a:t>Shōnen</a:t>
            </a:r>
            <a:r>
              <a:rPr lang="en-US" dirty="0">
                <a:latin typeface="Arial"/>
              </a:rPr>
              <a:t> manga is typically characterized by </a:t>
            </a:r>
            <a:r>
              <a:rPr lang="en-US" dirty="0" smtClean="0">
                <a:latin typeface="Arial"/>
              </a:rPr>
              <a:t>high-action, humorous </a:t>
            </a:r>
            <a:r>
              <a:rPr lang="en-US" dirty="0">
                <a:latin typeface="Arial"/>
              </a:rPr>
              <a:t>plots featuring male </a:t>
            </a:r>
            <a:r>
              <a:rPr lang="en-US" dirty="0" smtClean="0">
                <a:latin typeface="Arial"/>
              </a:rPr>
              <a:t>protagonists, camaraderie </a:t>
            </a:r>
            <a:r>
              <a:rPr lang="en-US" dirty="0">
                <a:latin typeface="Arial"/>
              </a:rPr>
              <a:t>between boys or men on sports teams, fighting squads </a:t>
            </a:r>
            <a:r>
              <a:rPr lang="en-US" dirty="0" smtClean="0">
                <a:latin typeface="Arial"/>
              </a:rPr>
              <a:t>is </a:t>
            </a:r>
            <a:r>
              <a:rPr lang="en-US" dirty="0">
                <a:latin typeface="Arial"/>
              </a:rPr>
              <a:t>often emphasized. </a:t>
            </a:r>
            <a:r>
              <a:rPr lang="en-US" dirty="0" err="1" smtClean="0">
                <a:latin typeface="Arial"/>
              </a:rPr>
              <a:t>Naruto</a:t>
            </a:r>
            <a:r>
              <a:rPr lang="en-US" dirty="0" smtClean="0">
                <a:latin typeface="Arial"/>
              </a:rPr>
              <a:t>, Full Metal Alchemist, Dragon Ball Z, are some examples.</a:t>
            </a:r>
          </a:p>
          <a:p>
            <a:endParaRPr lang="en-US" dirty="0">
              <a:latin typeface="Arial"/>
            </a:endParaRPr>
          </a:p>
          <a:p>
            <a:endParaRPr lang="en-US" dirty="0" smtClean="0">
              <a:latin typeface="Arial"/>
            </a:endParaRPr>
          </a:p>
          <a:p>
            <a:r>
              <a:rPr lang="en-US" b="1" i="1" dirty="0" err="1" smtClean="0">
                <a:latin typeface="Arial"/>
              </a:rPr>
              <a:t>Kodomo</a:t>
            </a:r>
            <a:r>
              <a:rPr lang="en-US" dirty="0" smtClean="0">
                <a:latin typeface="Arial"/>
              </a:rPr>
              <a:t> is manga for </a:t>
            </a:r>
            <a:r>
              <a:rPr lang="en-US" dirty="0">
                <a:latin typeface="Arial"/>
              </a:rPr>
              <a:t>children. These stories are often moralistic, teaching children how to behave as good and considerate people and helping them to stay on the right path in life.</a:t>
            </a:r>
            <a:endParaRPr lang="en-US" dirty="0" smtClean="0">
              <a:latin typeface="Arial"/>
            </a:endParaRPr>
          </a:p>
          <a:p>
            <a:endParaRPr lang="en-US" dirty="0"/>
          </a:p>
        </p:txBody>
      </p:sp>
      <p:pic>
        <p:nvPicPr>
          <p:cNvPr id="717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52778"/>
          <a:stretch/>
        </p:blipFill>
        <p:spPr bwMode="auto">
          <a:xfrm>
            <a:off x="1501178" y="152401"/>
            <a:ext cx="150142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5029200"/>
            <a:ext cx="3105150" cy="152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2442813"/>
            <a:ext cx="1495425" cy="235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7682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62400" y="892811"/>
            <a:ext cx="4572000" cy="4524315"/>
          </a:xfrm>
          <a:prstGeom prst="rect">
            <a:avLst/>
          </a:prstGeom>
        </p:spPr>
        <p:txBody>
          <a:bodyPr>
            <a:spAutoFit/>
          </a:bodyPr>
          <a:lstStyle/>
          <a:p>
            <a:pPr algn="ctr"/>
            <a:r>
              <a:rPr lang="en-US" dirty="0"/>
              <a:t>Historical Background: </a:t>
            </a:r>
            <a:endParaRPr lang="en-US" dirty="0" smtClean="0"/>
          </a:p>
          <a:p>
            <a:pPr algn="ctr"/>
            <a:endParaRPr lang="en-US" dirty="0" smtClean="0"/>
          </a:p>
          <a:p>
            <a:pPr algn="ctr"/>
            <a:r>
              <a:rPr lang="en-US" dirty="0" smtClean="0"/>
              <a:t>Manga</a:t>
            </a:r>
            <a:r>
              <a:rPr lang="en-US" dirty="0"/>
              <a:t>, or Japanese comic books, are speculated to have originated with picture scrolls created by Buddhist monks around the sixth and seventh century. Wood blocks and picture stories flourished in 18th and 19th century Japan, and modern manga developed in the post-World War II era. Led by artist Osamu </a:t>
            </a:r>
            <a:r>
              <a:rPr lang="en-US" dirty="0" err="1"/>
              <a:t>Tezuka's</a:t>
            </a:r>
            <a:r>
              <a:rPr lang="en-US" dirty="0"/>
              <a:t> creation of </a:t>
            </a:r>
            <a:r>
              <a:rPr lang="en-US" dirty="0" err="1"/>
              <a:t>Astro</a:t>
            </a:r>
            <a:r>
              <a:rPr lang="en-US" dirty="0"/>
              <a:t> Boy in 1951, manga became massively popular, both in Japan and overseas. Although people of all ages enjoy the diverse themes and stories of comic and graphic novels, manga has recently become increasingly popular with American youth.</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742116"/>
            <a:ext cx="3024727" cy="4668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85634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57200"/>
            <a:ext cx="487680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0" y="4038600"/>
            <a:ext cx="4572000" cy="2308324"/>
          </a:xfrm>
          <a:prstGeom prst="rect">
            <a:avLst/>
          </a:prstGeom>
        </p:spPr>
        <p:txBody>
          <a:bodyPr>
            <a:spAutoFit/>
          </a:bodyPr>
          <a:lstStyle/>
          <a:p>
            <a:pPr algn="ctr"/>
            <a:r>
              <a:rPr lang="en-US" dirty="0"/>
              <a:t>Manga (“</a:t>
            </a:r>
            <a:r>
              <a:rPr lang="en-US" dirty="0" err="1"/>
              <a:t>mon-gah</a:t>
            </a:r>
            <a:r>
              <a:rPr lang="en-US" dirty="0"/>
              <a:t>”) has a long and rich history in Japanese culture. It serves as an important medium for stories. Today hundreds of different manga stories are created each month for readers. Manga has provided the world with some of the most interesting and exciting characters such as </a:t>
            </a:r>
            <a:r>
              <a:rPr lang="en-US" dirty="0" err="1"/>
              <a:t>Astro</a:t>
            </a:r>
            <a:r>
              <a:rPr lang="en-US" dirty="0"/>
              <a:t> Boy, </a:t>
            </a:r>
            <a:r>
              <a:rPr lang="en-US" dirty="0" err="1"/>
              <a:t>Dragonball</a:t>
            </a:r>
            <a:r>
              <a:rPr lang="en-US" dirty="0"/>
              <a:t> Z, and </a:t>
            </a:r>
            <a:r>
              <a:rPr lang="en-US" dirty="0" err="1"/>
              <a:t>Inu</a:t>
            </a:r>
            <a:r>
              <a:rPr lang="en-US" dirty="0"/>
              <a:t> </a:t>
            </a:r>
            <a:r>
              <a:rPr lang="en-US" dirty="0" err="1"/>
              <a:t>Yasha</a:t>
            </a:r>
            <a:r>
              <a:rPr lang="en-US" dirty="0"/>
              <a:t>.</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2957822"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550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4625" y="4495800"/>
            <a:ext cx="8763000" cy="2031325"/>
          </a:xfrm>
          <a:prstGeom prst="rect">
            <a:avLst/>
          </a:prstGeom>
        </p:spPr>
        <p:txBody>
          <a:bodyPr wrap="square">
            <a:spAutoFit/>
          </a:bodyPr>
          <a:lstStyle/>
          <a:p>
            <a:r>
              <a:rPr lang="en-US" dirty="0"/>
              <a:t>Female Eyes:</a:t>
            </a:r>
          </a:p>
          <a:p>
            <a:r>
              <a:rPr lang="en-US" dirty="0"/>
              <a:t>Female eyes are typically larger and rounder in comparison to male eyes, with a slight emphasis on the eye lashes.</a:t>
            </a:r>
          </a:p>
          <a:p>
            <a:endParaRPr lang="en-US" dirty="0"/>
          </a:p>
          <a:p>
            <a:r>
              <a:rPr lang="en-US" dirty="0"/>
              <a:t>Male Eyes:</a:t>
            </a:r>
          </a:p>
          <a:p>
            <a:r>
              <a:rPr lang="en-US" dirty="0"/>
              <a:t>Male eyes are typically narrow and thin, in comparison to the female eyes, with a large emphasis on the eye brow.</a:t>
            </a:r>
          </a:p>
        </p:txBody>
      </p:sp>
      <p:pic>
        <p:nvPicPr>
          <p:cNvPr id="6154" name="Picture 10"/>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Effect>
                      <a14:brightnessContrast contrast="52000"/>
                    </a14:imgEffect>
                  </a14:imgLayer>
                </a14:imgProps>
              </a:ext>
              <a:ext uri="{28A0092B-C50C-407E-A947-70E740481C1C}">
                <a14:useLocalDpi xmlns:a14="http://schemas.microsoft.com/office/drawing/2010/main" val="0"/>
              </a:ext>
            </a:extLst>
          </a:blip>
          <a:srcRect/>
          <a:stretch>
            <a:fillRect/>
          </a:stretch>
        </p:blipFill>
        <p:spPr bwMode="auto">
          <a:xfrm>
            <a:off x="304800" y="304800"/>
            <a:ext cx="2943225"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038600" y="152400"/>
            <a:ext cx="492442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59896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8600" y="152399"/>
            <a:ext cx="4343400" cy="654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227" y="147781"/>
            <a:ext cx="4066945" cy="394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267200"/>
            <a:ext cx="2415294"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065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4762500" cy="595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8349"/>
            <a:ext cx="1291485" cy="676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04800"/>
            <a:ext cx="3143250" cy="219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9044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574160" y="152400"/>
            <a:ext cx="237533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79895"/>
            <a:ext cx="5372100"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6206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963"/>
            <a:ext cx="4966861" cy="372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048000"/>
            <a:ext cx="5381625"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994570" y="914400"/>
            <a:ext cx="3643739" cy="1477328"/>
          </a:xfrm>
          <a:prstGeom prst="rect">
            <a:avLst/>
          </a:prstGeom>
        </p:spPr>
        <p:txBody>
          <a:bodyPr wrap="square">
            <a:spAutoFit/>
          </a:bodyPr>
          <a:lstStyle/>
          <a:p>
            <a:pPr algn="ctr"/>
            <a:r>
              <a:rPr lang="en-US" dirty="0"/>
              <a:t>Manga is Japanese comic books. Manga is often made into Japanese cartoons or Anime. The art in Manga has a very definite look to it and is often referred to as “Manga Style.”</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962400"/>
            <a:ext cx="2514600" cy="253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72105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9600"/>
            <a:ext cx="4248261"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99" r="12203"/>
          <a:stretch/>
        </p:blipFill>
        <p:spPr bwMode="auto">
          <a:xfrm>
            <a:off x="4625997" y="361950"/>
            <a:ext cx="4451929"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4931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5372100"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743200"/>
            <a:ext cx="53721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59064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4650914"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514" y="609599"/>
            <a:ext cx="4048737" cy="568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336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8042973" cy="612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41935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04800"/>
            <a:ext cx="4276725" cy="619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78960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81000"/>
            <a:ext cx="6869818"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64606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712" r="14854"/>
          <a:stretch/>
        </p:blipFill>
        <p:spPr bwMode="auto">
          <a:xfrm>
            <a:off x="184727" y="228600"/>
            <a:ext cx="2792121" cy="4454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717" r="24901"/>
          <a:stretch/>
        </p:blipFill>
        <p:spPr bwMode="auto">
          <a:xfrm>
            <a:off x="3200400" y="1676400"/>
            <a:ext cx="2207491"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135640"/>
            <a:ext cx="3364089"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89369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l="23614" t="4531" r="14613" b="1329"/>
          <a:stretch/>
        </p:blipFill>
        <p:spPr bwMode="auto">
          <a:xfrm>
            <a:off x="304800" y="304800"/>
            <a:ext cx="3177309" cy="583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533400"/>
            <a:ext cx="2895600" cy="586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003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82" y="1302327"/>
            <a:ext cx="258645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818" y="76201"/>
            <a:ext cx="2547982"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7055" y="1905000"/>
            <a:ext cx="3810000"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71002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14" t="24281" r="40422" b="21731"/>
          <a:stretch/>
        </p:blipFill>
        <p:spPr bwMode="auto">
          <a:xfrm>
            <a:off x="304800" y="381000"/>
            <a:ext cx="4053525" cy="3751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500" t="20285" r="40586" b="23245"/>
          <a:stretch/>
        </p:blipFill>
        <p:spPr bwMode="auto">
          <a:xfrm>
            <a:off x="4953000" y="673230"/>
            <a:ext cx="3516198" cy="345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03658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6017491"/>
            <a:ext cx="6172200" cy="369332"/>
          </a:xfrm>
          <a:prstGeom prst="rect">
            <a:avLst/>
          </a:prstGeom>
        </p:spPr>
        <p:txBody>
          <a:bodyPr wrap="square">
            <a:spAutoFit/>
          </a:bodyPr>
          <a:lstStyle/>
          <a:p>
            <a:r>
              <a:rPr lang="en-US" dirty="0"/>
              <a:t>https://www.youtube.com/watch?v=ByXuk9QqQkk</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533400"/>
            <a:ext cx="272034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3822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517236"/>
            <a:ext cx="58674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97219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5473"/>
            <a:ext cx="3200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152400"/>
            <a:ext cx="3200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467100"/>
            <a:ext cx="3200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00" y="3467100"/>
            <a:ext cx="3200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84252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304800"/>
            <a:ext cx="283845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609600"/>
            <a:ext cx="5372100"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429000"/>
            <a:ext cx="31623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8778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505200"/>
            <a:ext cx="3200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31091"/>
            <a:ext cx="2743200" cy="2748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364" y="533400"/>
            <a:ext cx="5372100" cy="519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1639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24765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581400"/>
            <a:ext cx="22764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8050" y="300182"/>
            <a:ext cx="22479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97873"/>
            <a:ext cx="24193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459018"/>
            <a:ext cx="22764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3581400"/>
            <a:ext cx="24193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8828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21812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82418"/>
            <a:ext cx="19716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04800"/>
            <a:ext cx="21526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818" y="3505200"/>
            <a:ext cx="24288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0691" y="3512127"/>
            <a:ext cx="23336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4224" y="3493654"/>
            <a:ext cx="21812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07675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56673"/>
            <a:ext cx="3505200" cy="468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838200"/>
            <a:ext cx="3800475" cy="4834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9565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533400"/>
            <a:ext cx="407025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33401"/>
            <a:ext cx="3405554"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6376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533400"/>
            <a:ext cx="8686800" cy="2585323"/>
          </a:xfrm>
          <a:prstGeom prst="rect">
            <a:avLst/>
          </a:prstGeom>
        </p:spPr>
        <p:txBody>
          <a:bodyPr wrap="square">
            <a:spAutoFit/>
          </a:bodyPr>
          <a:lstStyle/>
          <a:p>
            <a:r>
              <a:rPr lang="en-US" dirty="0">
                <a:hlinkClick r:id="rId2"/>
              </a:rPr>
              <a:t>https://faceyourmanga.com</a:t>
            </a:r>
            <a:r>
              <a:rPr lang="en-US" dirty="0" smtClean="0">
                <a:hlinkClick r:id="rId2"/>
              </a:rPr>
              <a:t>/</a:t>
            </a:r>
            <a:endParaRPr lang="en-US" dirty="0" smtClean="0"/>
          </a:p>
          <a:p>
            <a:endParaRPr lang="en-US" dirty="0"/>
          </a:p>
          <a:p>
            <a:r>
              <a:rPr lang="en-US" dirty="0">
                <a:hlinkClick r:id="rId3"/>
              </a:rPr>
              <a:t>https://</a:t>
            </a:r>
            <a:r>
              <a:rPr lang="en-US" dirty="0" smtClean="0">
                <a:hlinkClick r:id="rId3"/>
              </a:rPr>
              <a:t>www.youtube.com/watch?v=zCcuAe3q9Fw</a:t>
            </a:r>
            <a:endParaRPr lang="en-US" dirty="0" smtClean="0"/>
          </a:p>
          <a:p>
            <a:endParaRPr lang="en-US" dirty="0"/>
          </a:p>
          <a:p>
            <a:r>
              <a:rPr lang="en-US" dirty="0">
                <a:hlinkClick r:id="rId4"/>
              </a:rPr>
              <a:t>https://</a:t>
            </a:r>
            <a:r>
              <a:rPr lang="en-US" dirty="0" smtClean="0">
                <a:hlinkClick r:id="rId4"/>
              </a:rPr>
              <a:t>www.youtube.com/watch?v=b9oP3qWPuiY</a:t>
            </a:r>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408236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4299908"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876800" y="457200"/>
            <a:ext cx="4082092" cy="3139321"/>
          </a:xfrm>
          <a:prstGeom prst="rect">
            <a:avLst/>
          </a:prstGeom>
        </p:spPr>
        <p:txBody>
          <a:bodyPr wrap="square">
            <a:spAutoFit/>
          </a:bodyPr>
          <a:lstStyle/>
          <a:p>
            <a:pPr algn="ctr"/>
            <a:r>
              <a:rPr lang="en-US" dirty="0"/>
              <a:t>The word Manga can be translated as, “humorous pictures.” Manga became very popular in the 20th century when laws prohibiting the publication of those kinds of items were lifted. It has since become a huge part of Japanese culture. Unlike in America, Manga is read by most people in the country. The artists and writer of Manga are well respected for their work, much like the writers of literature in America.</a:t>
            </a:r>
          </a:p>
        </p:txBody>
      </p:sp>
    </p:spTree>
    <p:extLst>
      <p:ext uri="{BB962C8B-B14F-4D97-AF65-F5344CB8AC3E}">
        <p14:creationId xmlns:p14="http://schemas.microsoft.com/office/powerpoint/2010/main" val="1174989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381000"/>
            <a:ext cx="8572500"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665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76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04800"/>
            <a:ext cx="352425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879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521" r="20833"/>
          <a:stretch/>
        </p:blipFill>
        <p:spPr bwMode="auto">
          <a:xfrm>
            <a:off x="304800" y="381000"/>
            <a:ext cx="8710901"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2018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13" t="5785" r="11339" b="1207"/>
          <a:stretch/>
        </p:blipFill>
        <p:spPr bwMode="auto">
          <a:xfrm>
            <a:off x="533400" y="53109"/>
            <a:ext cx="3721362"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926" y="5638800"/>
            <a:ext cx="8984673" cy="923330"/>
          </a:xfrm>
          <a:prstGeom prst="rect">
            <a:avLst/>
          </a:prstGeom>
        </p:spPr>
        <p:txBody>
          <a:bodyPr wrap="square">
            <a:spAutoFit/>
          </a:bodyPr>
          <a:lstStyle/>
          <a:p>
            <a:pPr algn="ctr"/>
            <a:r>
              <a:rPr lang="en-US" dirty="0"/>
              <a:t>The largest thing that Manga art is known for is its characters. Manga characters almost always have large eyes, small mouths, and they also usually have abnormal hair color. These things give their characters a very western look to them.</a:t>
            </a:r>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152" t="6238" r="5636"/>
          <a:stretch/>
        </p:blipFill>
        <p:spPr bwMode="auto">
          <a:xfrm>
            <a:off x="4499262" y="53109"/>
            <a:ext cx="3648884"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28797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24600" y="2138332"/>
            <a:ext cx="2590800" cy="4524315"/>
          </a:xfrm>
          <a:prstGeom prst="rect">
            <a:avLst/>
          </a:prstGeom>
        </p:spPr>
        <p:txBody>
          <a:bodyPr wrap="square">
            <a:spAutoFit/>
          </a:bodyPr>
          <a:lstStyle/>
          <a:p>
            <a:pPr algn="ctr"/>
            <a:r>
              <a:rPr lang="en-US" dirty="0"/>
              <a:t>Manga characters usually show over exaggerated emotions. When a character cries, it usually pours out in buckets, when they laugh, their face seems engulfed by the size of their mouths and their eyes become slits. An angry character will have rosy cheeks and steam rolling from around their body. This use of emotion would most likely be categorized as cartoonish.</a:t>
            </a:r>
          </a:p>
        </p:txBody>
      </p:sp>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148531" y="88148"/>
            <a:ext cx="27305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45" y="228600"/>
            <a:ext cx="2852737"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a:extLst>
              <a:ext uri="{BEBA8EAE-BF5A-486C-A8C5-ECC9F3942E4B}">
                <a14:imgProps xmlns:a14="http://schemas.microsoft.com/office/drawing/2010/main">
                  <a14:imgLayer r:embed="rId6">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89345" y="2819400"/>
            <a:ext cx="2581459" cy="387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8394" y="4114800"/>
            <a:ext cx="2602111"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t="35406"/>
          <a:stretch/>
        </p:blipFill>
        <p:spPr bwMode="auto">
          <a:xfrm>
            <a:off x="3011189" y="1658159"/>
            <a:ext cx="2956519" cy="1909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8303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3117</TotalTime>
  <Words>730</Words>
  <Application>Microsoft Office PowerPoint</Application>
  <PresentationFormat>On-screen Show (4:3)</PresentationFormat>
  <Paragraphs>41</Paragraphs>
  <Slides>38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Richland School District Two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Christen Hulsey</dc:creator>
  <cp:lastModifiedBy>Christen Hulsey</cp:lastModifiedBy>
  <cp:revision>117</cp:revision>
  <dcterms:created xsi:type="dcterms:W3CDTF">2018-01-16T16:45:45Z</dcterms:created>
  <dcterms:modified xsi:type="dcterms:W3CDTF">2018-09-12T20:24:57Z</dcterms:modified>
</cp:coreProperties>
</file>